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2822B-2BDA-471F-8D68-DB1416DAB95E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3DFC8-A686-435C-B7E8-71AFD0C663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427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DFC8-A686-435C-B7E8-71AFD0C663C8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259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DFC8-A686-435C-B7E8-71AFD0C663C8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98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892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380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188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081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387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866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087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586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436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85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6EB8-46C3-482B-B817-72EFA3C1F6E0}" type="datetimeFigureOut">
              <a:rPr lang="en-ZA" smtClean="0"/>
              <a:t>2014/05/07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272A-3295-4770-AE4A-74431C5DD1B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860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32322"/>
            <a:ext cx="7772400" cy="1470025"/>
          </a:xfrm>
        </p:spPr>
        <p:txBody>
          <a:bodyPr/>
          <a:lstStyle/>
          <a:p>
            <a:r>
              <a:rPr lang="en-US" dirty="0" smtClean="0"/>
              <a:t>VERKLEINWOORDE</a:t>
            </a:r>
            <a:endParaRPr lang="en-Z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619190"/>
              </p:ext>
            </p:extLst>
          </p:nvPr>
        </p:nvGraphicFramePr>
        <p:xfrm>
          <a:off x="4514850" y="3327400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14120" imgH="203040" progId="Equation.COEE2">
                  <p:embed/>
                </p:oleObj>
              </mc:Choice>
              <mc:Fallback>
                <p:oleObj name="Equation" r:id="rId3" imgW="114120" imgH="203040" progId="Equation.COEE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7400"/>
                        <a:ext cx="114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7-Point Star 6"/>
          <p:cNvSpPr/>
          <p:nvPr/>
        </p:nvSpPr>
        <p:spPr>
          <a:xfrm>
            <a:off x="827584" y="1016732"/>
            <a:ext cx="7776864" cy="4824536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869948" y="2967335"/>
            <a:ext cx="569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VERKLEINWOORDE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35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>
                <a:solidFill>
                  <a:srgbClr val="00B0F0"/>
                </a:solidFill>
              </a:rPr>
              <a:t>Reël</a:t>
            </a:r>
            <a:r>
              <a:rPr lang="en-ZA" dirty="0" smtClean="0">
                <a:solidFill>
                  <a:srgbClr val="00B0F0"/>
                </a:solidFill>
              </a:rPr>
              <a:t> 7</a:t>
            </a:r>
            <a:endParaRPr lang="en-Z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ZA" dirty="0" err="1" smtClean="0"/>
              <a:t>Indien</a:t>
            </a:r>
            <a:r>
              <a:rPr lang="en-ZA" dirty="0" smtClean="0"/>
              <a:t> die </a:t>
            </a:r>
            <a:r>
              <a:rPr lang="en-ZA" dirty="0" err="1" smtClean="0"/>
              <a:t>woord</a:t>
            </a:r>
            <a:r>
              <a:rPr lang="en-ZA" dirty="0" smtClean="0"/>
              <a:t> ‘n</a:t>
            </a:r>
            <a:r>
              <a:rPr lang="en-ZA" b="1" dirty="0" smtClean="0"/>
              <a:t> </a:t>
            </a:r>
            <a:r>
              <a:rPr lang="en-ZA" b="1" dirty="0" err="1" smtClean="0">
                <a:solidFill>
                  <a:srgbClr val="00B0F0"/>
                </a:solidFill>
              </a:rPr>
              <a:t>kort</a:t>
            </a:r>
            <a:r>
              <a:rPr lang="en-ZA" b="1" dirty="0" smtClean="0"/>
              <a:t> </a:t>
            </a:r>
            <a:r>
              <a:rPr lang="en-ZA" dirty="0" err="1" smtClean="0"/>
              <a:t>klank</a:t>
            </a:r>
            <a:r>
              <a:rPr lang="en-ZA" dirty="0" smtClean="0"/>
              <a:t> het (</a:t>
            </a:r>
            <a:r>
              <a:rPr lang="en-ZA" dirty="0" err="1" smtClean="0"/>
              <a:t>een</a:t>
            </a:r>
            <a:r>
              <a:rPr lang="en-ZA" dirty="0" smtClean="0"/>
              <a:t> </a:t>
            </a:r>
            <a:r>
              <a:rPr lang="en-ZA" dirty="0" err="1" smtClean="0"/>
              <a:t>vokaal</a:t>
            </a:r>
            <a:r>
              <a:rPr lang="en-ZA" dirty="0" smtClean="0"/>
              <a:t> ) en </a:t>
            </a:r>
            <a:r>
              <a:rPr lang="en-ZA" dirty="0" err="1" smtClean="0"/>
              <a:t>gevolg</a:t>
            </a:r>
            <a:r>
              <a:rPr lang="en-ZA" dirty="0" smtClean="0"/>
              <a:t> word </a:t>
            </a:r>
            <a:r>
              <a:rPr lang="en-ZA" dirty="0" err="1" smtClean="0"/>
              <a:t>deur</a:t>
            </a:r>
            <a:r>
              <a:rPr lang="en-ZA" dirty="0" smtClean="0"/>
              <a:t> ‘n </a:t>
            </a:r>
            <a:r>
              <a:rPr lang="en-ZA" b="1" dirty="0" smtClean="0">
                <a:solidFill>
                  <a:srgbClr val="00B0F0"/>
                </a:solidFill>
              </a:rPr>
              <a:t>m, n, l, r, </a:t>
            </a:r>
            <a:r>
              <a:rPr lang="en-ZA" b="1" dirty="0" err="1" smtClean="0">
                <a:solidFill>
                  <a:srgbClr val="00B0F0"/>
                </a:solidFill>
              </a:rPr>
              <a:t>verdubbel</a:t>
            </a:r>
            <a:r>
              <a:rPr lang="en-ZA" b="1" dirty="0" smtClean="0">
                <a:solidFill>
                  <a:srgbClr val="00B0F0"/>
                </a:solidFill>
              </a:rPr>
              <a:t> 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/>
              <a:t>ek</a:t>
            </a:r>
            <a:r>
              <a:rPr lang="en-ZA" dirty="0" smtClean="0"/>
              <a:t> die </a:t>
            </a:r>
            <a:r>
              <a:rPr lang="en-ZA" dirty="0" err="1" smtClean="0"/>
              <a:t>konsonant</a:t>
            </a:r>
            <a:r>
              <a:rPr lang="en-ZA" dirty="0" smtClean="0"/>
              <a:t> en </a:t>
            </a:r>
            <a:r>
              <a:rPr lang="en-ZA" dirty="0" err="1" smtClean="0"/>
              <a:t>voeg</a:t>
            </a:r>
            <a:r>
              <a:rPr lang="en-ZA" dirty="0" smtClean="0"/>
              <a:t> –</a:t>
            </a:r>
            <a:r>
              <a:rPr lang="en-ZA" b="1" dirty="0" err="1" smtClean="0">
                <a:solidFill>
                  <a:srgbClr val="00B0F0"/>
                </a:solidFill>
              </a:rPr>
              <a:t>etjie</a:t>
            </a:r>
            <a:r>
              <a:rPr lang="en-ZA" b="1" dirty="0" smtClean="0"/>
              <a:t> </a:t>
            </a:r>
            <a:r>
              <a:rPr lang="en-ZA" dirty="0" smtClean="0"/>
              <a:t>by.</a:t>
            </a:r>
          </a:p>
          <a:p>
            <a:r>
              <a:rPr lang="en-ZA" dirty="0" err="1" smtClean="0"/>
              <a:t>Bv</a:t>
            </a:r>
            <a:r>
              <a:rPr lang="en-ZA" dirty="0" smtClean="0"/>
              <a:t>.	 </a:t>
            </a:r>
            <a:r>
              <a:rPr lang="en-ZA" dirty="0" err="1" smtClean="0"/>
              <a:t>Kam</a:t>
            </a:r>
            <a:r>
              <a:rPr lang="en-ZA" dirty="0" smtClean="0"/>
              <a:t> – </a:t>
            </a:r>
            <a:r>
              <a:rPr lang="en-ZA" dirty="0" err="1" smtClean="0"/>
              <a:t>kammetjie</a:t>
            </a:r>
            <a:endParaRPr lang="en-ZA" dirty="0" smtClean="0"/>
          </a:p>
          <a:p>
            <a:pPr marL="914400" lvl="2" indent="0">
              <a:buNone/>
            </a:pPr>
            <a:r>
              <a:rPr lang="en-ZA" sz="3200" dirty="0" smtClean="0"/>
              <a:t>Man- </a:t>
            </a:r>
            <a:r>
              <a:rPr lang="en-ZA" sz="3200" dirty="0" err="1" smtClean="0"/>
              <a:t>mannetjie</a:t>
            </a:r>
            <a:endParaRPr lang="en-ZA" sz="3200" dirty="0" smtClean="0"/>
          </a:p>
          <a:p>
            <a:pPr marL="914400" lvl="2" indent="0">
              <a:buNone/>
            </a:pPr>
            <a:r>
              <a:rPr lang="en-ZA" sz="3200" dirty="0" smtClean="0"/>
              <a:t>Val – </a:t>
            </a:r>
            <a:r>
              <a:rPr lang="en-ZA" sz="3200" dirty="0" err="1" smtClean="0"/>
              <a:t>valletjie</a:t>
            </a:r>
            <a:endParaRPr lang="en-ZA" sz="3200" dirty="0" smtClean="0"/>
          </a:p>
          <a:p>
            <a:pPr marL="914400" lvl="2" indent="0">
              <a:buNone/>
            </a:pPr>
            <a:r>
              <a:rPr lang="en-ZA" sz="3200" dirty="0" err="1" smtClean="0"/>
              <a:t>Kar</a:t>
            </a:r>
            <a:r>
              <a:rPr lang="en-ZA" sz="3200" dirty="0" smtClean="0"/>
              <a:t> – </a:t>
            </a:r>
            <a:r>
              <a:rPr lang="en-ZA" sz="3200" dirty="0" err="1" smtClean="0"/>
              <a:t>karretjie</a:t>
            </a:r>
            <a:endParaRPr lang="en-ZA" sz="3200" dirty="0" smtClean="0"/>
          </a:p>
          <a:p>
            <a:pPr marL="914400" lvl="2" indent="0">
              <a:buNone/>
            </a:pPr>
            <a:r>
              <a:rPr lang="en-ZA" sz="3200" dirty="0" err="1" smtClean="0"/>
              <a:t>Ster</a:t>
            </a:r>
            <a:r>
              <a:rPr lang="en-ZA" sz="3200" dirty="0" smtClean="0"/>
              <a:t> - </a:t>
            </a:r>
            <a:r>
              <a:rPr lang="en-ZA" sz="3200" dirty="0" err="1" smtClean="0"/>
              <a:t>sterretjie</a:t>
            </a:r>
            <a:endParaRPr lang="en-ZA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22955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>
                <a:solidFill>
                  <a:srgbClr val="008000"/>
                </a:solidFill>
              </a:rPr>
              <a:t>Reël</a:t>
            </a:r>
            <a:r>
              <a:rPr lang="en-ZA" dirty="0" smtClean="0">
                <a:solidFill>
                  <a:srgbClr val="008000"/>
                </a:solidFill>
              </a:rPr>
              <a:t> 8</a:t>
            </a:r>
            <a:endParaRPr lang="en-ZA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Indien</a:t>
            </a:r>
            <a:r>
              <a:rPr lang="en-ZA" dirty="0" smtClean="0"/>
              <a:t> die </a:t>
            </a:r>
            <a:r>
              <a:rPr lang="en-ZA" dirty="0" err="1" smtClean="0"/>
              <a:t>woord</a:t>
            </a:r>
            <a:r>
              <a:rPr lang="en-ZA" dirty="0" smtClean="0"/>
              <a:t> op   -</a:t>
            </a:r>
            <a:r>
              <a:rPr lang="en-ZA" b="1" dirty="0" smtClean="0">
                <a:solidFill>
                  <a:srgbClr val="008000"/>
                </a:solidFill>
              </a:rPr>
              <a:t> </a:t>
            </a:r>
            <a:r>
              <a:rPr lang="en-ZA" b="1" dirty="0" err="1" smtClean="0">
                <a:solidFill>
                  <a:srgbClr val="008000"/>
                </a:solidFill>
              </a:rPr>
              <a:t>ing</a:t>
            </a:r>
            <a:r>
              <a:rPr lang="en-ZA" b="1" dirty="0" smtClean="0">
                <a:solidFill>
                  <a:srgbClr val="008000"/>
                </a:solidFill>
              </a:rPr>
              <a:t> </a:t>
            </a:r>
            <a:r>
              <a:rPr lang="en-ZA" dirty="0" err="1" smtClean="0"/>
              <a:t>eindig</a:t>
            </a:r>
            <a:r>
              <a:rPr lang="en-ZA" b="1" dirty="0" smtClean="0"/>
              <a:t> </a:t>
            </a:r>
            <a:r>
              <a:rPr lang="en-ZA" dirty="0" smtClean="0"/>
              <a:t>en </a:t>
            </a:r>
            <a:r>
              <a:rPr lang="en-ZA" dirty="0" err="1" smtClean="0"/>
              <a:t>uit</a:t>
            </a:r>
            <a:r>
              <a:rPr lang="en-ZA" dirty="0" smtClean="0"/>
              <a:t> 1 </a:t>
            </a:r>
            <a:r>
              <a:rPr lang="en-ZA" dirty="0" err="1" smtClean="0"/>
              <a:t>lettergreep</a:t>
            </a:r>
            <a:r>
              <a:rPr lang="en-ZA" dirty="0" smtClean="0"/>
              <a:t> </a:t>
            </a:r>
            <a:r>
              <a:rPr lang="en-ZA" dirty="0" err="1" smtClean="0"/>
              <a:t>bestaan</a:t>
            </a:r>
            <a:r>
              <a:rPr lang="en-ZA" dirty="0" smtClean="0"/>
              <a:t> </a:t>
            </a:r>
            <a:r>
              <a:rPr lang="en-ZA" dirty="0" err="1" smtClean="0"/>
              <a:t>voeg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b="1" dirty="0" smtClean="0"/>
              <a:t> –</a:t>
            </a:r>
            <a:r>
              <a:rPr lang="en-ZA" b="1" dirty="0" err="1" smtClean="0">
                <a:solidFill>
                  <a:srgbClr val="008000"/>
                </a:solidFill>
              </a:rPr>
              <a:t>etjie</a:t>
            </a:r>
            <a:r>
              <a:rPr lang="en-ZA" b="1" dirty="0" smtClean="0"/>
              <a:t> </a:t>
            </a:r>
            <a:r>
              <a:rPr lang="en-ZA" dirty="0" smtClean="0"/>
              <a:t>by.</a:t>
            </a:r>
          </a:p>
          <a:p>
            <a:r>
              <a:rPr lang="en-ZA" dirty="0" err="1" smtClean="0"/>
              <a:t>Bv</a:t>
            </a:r>
            <a:r>
              <a:rPr lang="en-ZA" dirty="0" smtClean="0"/>
              <a:t>. ring – </a:t>
            </a:r>
            <a:r>
              <a:rPr lang="en-ZA" dirty="0" err="1" smtClean="0"/>
              <a:t>ring</a:t>
            </a:r>
            <a:r>
              <a:rPr lang="en-ZA" b="1" dirty="0" err="1" smtClean="0">
                <a:solidFill>
                  <a:srgbClr val="008000"/>
                </a:solidFill>
              </a:rPr>
              <a:t>etjie</a:t>
            </a:r>
            <a:endParaRPr lang="en-ZA" b="1" dirty="0" smtClean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r>
              <a:rPr lang="en-ZA" sz="3200" b="1" dirty="0" smtClean="0"/>
              <a:t>	</a:t>
            </a:r>
            <a:r>
              <a:rPr lang="en-ZA" sz="3200" dirty="0" err="1" smtClean="0"/>
              <a:t>kring</a:t>
            </a:r>
            <a:r>
              <a:rPr lang="en-ZA" sz="3200" dirty="0" smtClean="0"/>
              <a:t> – </a:t>
            </a:r>
            <a:r>
              <a:rPr lang="en-ZA" sz="3200" dirty="0" err="1" smtClean="0"/>
              <a:t>kring</a:t>
            </a:r>
            <a:r>
              <a:rPr lang="en-ZA" sz="3200" b="1" dirty="0" err="1" smtClean="0">
                <a:solidFill>
                  <a:srgbClr val="008000"/>
                </a:solidFill>
              </a:rPr>
              <a:t>etjie</a:t>
            </a:r>
            <a:endParaRPr lang="en-ZA" sz="3200" b="1" dirty="0" smtClean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r>
              <a:rPr lang="en-ZA" sz="3200" b="1" dirty="0"/>
              <a:t>	</a:t>
            </a:r>
            <a:r>
              <a:rPr lang="en-ZA" sz="3200" dirty="0" smtClean="0"/>
              <a:t>slang - </a:t>
            </a:r>
            <a:r>
              <a:rPr lang="en-ZA" sz="3200" dirty="0" err="1" smtClean="0"/>
              <a:t>slang</a:t>
            </a:r>
            <a:r>
              <a:rPr lang="en-ZA" sz="3200" b="1" dirty="0" err="1" smtClean="0">
                <a:solidFill>
                  <a:srgbClr val="008000"/>
                </a:solidFill>
              </a:rPr>
              <a:t>etjie</a:t>
            </a:r>
            <a:endParaRPr lang="en-ZA" sz="3200" dirty="0">
              <a:solidFill>
                <a:srgbClr val="008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1546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67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>
                <a:solidFill>
                  <a:schemeClr val="tx2"/>
                </a:solidFill>
              </a:rPr>
              <a:t>Reël</a:t>
            </a:r>
            <a:r>
              <a:rPr lang="en-ZA" dirty="0" smtClean="0">
                <a:solidFill>
                  <a:schemeClr val="tx2"/>
                </a:solidFill>
              </a:rPr>
              <a:t> 9</a:t>
            </a:r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Indien</a:t>
            </a:r>
            <a:r>
              <a:rPr lang="en-ZA" dirty="0" smtClean="0"/>
              <a:t> </a:t>
            </a:r>
            <a:r>
              <a:rPr lang="en-ZA" dirty="0" err="1" smtClean="0"/>
              <a:t>woord</a:t>
            </a:r>
            <a:r>
              <a:rPr lang="en-ZA" dirty="0" smtClean="0"/>
              <a:t> op</a:t>
            </a:r>
            <a:r>
              <a:rPr lang="en-ZA" dirty="0" smtClean="0">
                <a:solidFill>
                  <a:schemeClr val="tx2"/>
                </a:solidFill>
              </a:rPr>
              <a:t> </a:t>
            </a:r>
            <a:r>
              <a:rPr lang="en-ZA" b="1" dirty="0" smtClean="0">
                <a:solidFill>
                  <a:schemeClr val="tx2"/>
                </a:solidFill>
              </a:rPr>
              <a:t>–</a:t>
            </a:r>
            <a:r>
              <a:rPr lang="en-ZA" b="1" dirty="0" err="1" smtClean="0">
                <a:solidFill>
                  <a:schemeClr val="tx2"/>
                </a:solidFill>
              </a:rPr>
              <a:t>ing</a:t>
            </a:r>
            <a:r>
              <a:rPr lang="en-ZA" b="1" dirty="0" smtClean="0">
                <a:solidFill>
                  <a:schemeClr val="tx2"/>
                </a:solidFill>
              </a:rPr>
              <a:t> </a:t>
            </a:r>
            <a:r>
              <a:rPr lang="en-ZA" dirty="0" err="1" smtClean="0"/>
              <a:t>eindig</a:t>
            </a:r>
            <a:r>
              <a:rPr lang="en-ZA" dirty="0" smtClean="0"/>
              <a:t> en </a:t>
            </a:r>
            <a:r>
              <a:rPr lang="en-ZA" dirty="0" err="1" smtClean="0"/>
              <a:t>uit</a:t>
            </a:r>
            <a:r>
              <a:rPr lang="en-ZA" dirty="0" smtClean="0"/>
              <a:t> </a:t>
            </a:r>
            <a:r>
              <a:rPr lang="en-ZA" dirty="0" err="1" smtClean="0"/>
              <a:t>meer</a:t>
            </a:r>
            <a:r>
              <a:rPr lang="en-ZA" dirty="0" smtClean="0"/>
              <a:t> as 1 </a:t>
            </a:r>
            <a:r>
              <a:rPr lang="en-ZA" dirty="0" err="1" smtClean="0"/>
              <a:t>lettergreep</a:t>
            </a:r>
            <a:r>
              <a:rPr lang="en-ZA" dirty="0" smtClean="0"/>
              <a:t> </a:t>
            </a:r>
            <a:r>
              <a:rPr lang="en-ZA" dirty="0" err="1" smtClean="0"/>
              <a:t>bestaan</a:t>
            </a:r>
            <a:r>
              <a:rPr lang="en-ZA" dirty="0" smtClean="0"/>
              <a:t> </a:t>
            </a:r>
            <a:r>
              <a:rPr lang="en-ZA" b="1" dirty="0" err="1" smtClean="0">
                <a:solidFill>
                  <a:schemeClr val="tx2"/>
                </a:solidFill>
              </a:rPr>
              <a:t>verloor</a:t>
            </a:r>
            <a:r>
              <a:rPr lang="en-ZA" b="1" dirty="0" smtClean="0"/>
              <a:t> </a:t>
            </a:r>
            <a:r>
              <a:rPr lang="en-ZA" dirty="0" err="1" smtClean="0"/>
              <a:t>ek</a:t>
            </a:r>
            <a:r>
              <a:rPr lang="en-ZA" dirty="0" smtClean="0"/>
              <a:t> die</a:t>
            </a:r>
            <a:r>
              <a:rPr lang="en-ZA" dirty="0" smtClean="0">
                <a:solidFill>
                  <a:schemeClr val="tx2"/>
                </a:solidFill>
              </a:rPr>
              <a:t> </a:t>
            </a:r>
            <a:r>
              <a:rPr lang="en-ZA" b="1" dirty="0" smtClean="0">
                <a:solidFill>
                  <a:schemeClr val="tx2"/>
                </a:solidFill>
              </a:rPr>
              <a:t>g</a:t>
            </a:r>
            <a:r>
              <a:rPr lang="en-ZA" dirty="0" smtClean="0">
                <a:solidFill>
                  <a:schemeClr val="tx2"/>
                </a:solidFill>
              </a:rPr>
              <a:t> </a:t>
            </a:r>
            <a:r>
              <a:rPr lang="en-ZA" dirty="0" smtClean="0"/>
              <a:t>en </a:t>
            </a:r>
            <a:r>
              <a:rPr lang="en-ZA" dirty="0" err="1" smtClean="0"/>
              <a:t>voeg</a:t>
            </a:r>
            <a:r>
              <a:rPr lang="en-ZA" dirty="0" smtClean="0"/>
              <a:t> -</a:t>
            </a:r>
            <a:r>
              <a:rPr lang="en-ZA" b="1" dirty="0" err="1" smtClean="0">
                <a:solidFill>
                  <a:schemeClr val="tx2"/>
                </a:solidFill>
              </a:rPr>
              <a:t>kie</a:t>
            </a:r>
            <a:r>
              <a:rPr lang="en-ZA" dirty="0" smtClean="0"/>
              <a:t> by.</a:t>
            </a:r>
          </a:p>
          <a:p>
            <a:r>
              <a:rPr lang="en-ZA" dirty="0" err="1" smtClean="0"/>
              <a:t>Bv</a:t>
            </a:r>
            <a:r>
              <a:rPr lang="en-ZA" dirty="0" smtClean="0"/>
              <a:t>. </a:t>
            </a:r>
            <a:r>
              <a:rPr lang="en-ZA" dirty="0" err="1" smtClean="0"/>
              <a:t>koning</a:t>
            </a:r>
            <a:r>
              <a:rPr lang="en-ZA" dirty="0" smtClean="0"/>
              <a:t> – </a:t>
            </a:r>
            <a:r>
              <a:rPr lang="en-ZA" dirty="0" err="1" smtClean="0"/>
              <a:t>konin</a:t>
            </a:r>
            <a:r>
              <a:rPr lang="en-ZA" b="1" dirty="0" err="1" smtClean="0">
                <a:solidFill>
                  <a:schemeClr val="tx2"/>
                </a:solidFill>
              </a:rPr>
              <a:t>kie</a:t>
            </a:r>
            <a:endParaRPr lang="en-ZA" b="1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ZA" sz="3200" b="1" dirty="0"/>
              <a:t>	</a:t>
            </a:r>
            <a:r>
              <a:rPr lang="en-ZA" sz="3200" dirty="0" err="1" smtClean="0"/>
              <a:t>doring</a:t>
            </a:r>
            <a:r>
              <a:rPr lang="en-ZA" sz="3200" dirty="0" smtClean="0"/>
              <a:t> - </a:t>
            </a:r>
            <a:r>
              <a:rPr lang="en-ZA" sz="3200" dirty="0" err="1" smtClean="0"/>
              <a:t>dorin</a:t>
            </a:r>
            <a:r>
              <a:rPr lang="en-ZA" sz="3200" b="1" dirty="0" err="1" smtClean="0">
                <a:solidFill>
                  <a:schemeClr val="tx2"/>
                </a:solidFill>
              </a:rPr>
              <a:t>kie</a:t>
            </a:r>
            <a:endParaRPr lang="en-ZA" sz="32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0195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4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FF"/>
                </a:solidFill>
              </a:rPr>
              <a:t>Uitsonderings</a:t>
            </a:r>
            <a:endParaRPr lang="en-ZA" dirty="0">
              <a:solidFill>
                <a:srgbClr val="FF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ad  - </a:t>
            </a:r>
            <a:r>
              <a:rPr lang="en-US" dirty="0" err="1" smtClean="0"/>
              <a:t>paadjie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at  - </a:t>
            </a:r>
            <a:r>
              <a:rPr lang="en-US" dirty="0" err="1" smtClean="0"/>
              <a:t>gaatjie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las</a:t>
            </a:r>
            <a:r>
              <a:rPr lang="en-US" dirty="0" smtClean="0"/>
              <a:t> – </a:t>
            </a:r>
            <a:r>
              <a:rPr lang="en-US" dirty="0" err="1" smtClean="0"/>
              <a:t>glasie</a:t>
            </a:r>
            <a:endParaRPr lang="en-US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815089" cy="271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84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Done by: </a:t>
            </a:r>
            <a:r>
              <a:rPr lang="en-US" sz="3600" dirty="0" err="1" smtClean="0"/>
              <a:t>Ettie</a:t>
            </a:r>
            <a:r>
              <a:rPr lang="en-US" sz="3600" dirty="0" smtClean="0"/>
              <a:t> </a:t>
            </a:r>
            <a:r>
              <a:rPr lang="en-US" sz="3600" dirty="0" err="1" smtClean="0"/>
              <a:t>Cronjé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smtClean="0"/>
              <a:t>Prentjies: </a:t>
            </a:r>
            <a:r>
              <a:rPr lang="en-US" sz="3600" dirty="0" smtClean="0"/>
              <a:t>GOOGLE Images </a:t>
            </a:r>
            <a:endParaRPr lang="en-Z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400" b="1" dirty="0" err="1" smtClean="0"/>
              <a:t>Hoërskool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Kampsbaai</a:t>
            </a:r>
            <a:endParaRPr lang="en-ZA" sz="4400" b="1" dirty="0"/>
          </a:p>
        </p:txBody>
      </p:sp>
    </p:spTree>
    <p:extLst>
      <p:ext uri="{BB962C8B-B14F-4D97-AF65-F5344CB8AC3E}">
        <p14:creationId xmlns:p14="http://schemas.microsoft.com/office/powerpoint/2010/main" val="108350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0"/>
            <a:ext cx="88392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9966"/>
                </a:solidFill>
                <a:latin typeface="Arial" charset="0"/>
              </a:rPr>
              <a:t>Deur</a:t>
            </a:r>
            <a:r>
              <a:rPr lang="en-US" sz="2800" dirty="0">
                <a:solidFill>
                  <a:srgbClr val="FF9966"/>
                </a:solidFill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>
                <a:latin typeface="Arial" charset="0"/>
              </a:rPr>
              <a:t>rekenaar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>
                <a:solidFill>
                  <a:srgbClr val="FF9966"/>
                </a:solidFill>
                <a:latin typeface="Arial" charset="0"/>
              </a:rPr>
              <a:t>papier</a:t>
            </a:r>
            <a:endParaRPr lang="en-US" sz="2800" dirty="0">
              <a:solidFill>
                <a:srgbClr val="FF99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Motor			</a:t>
            </a:r>
            <a:r>
              <a:rPr lang="en-US" sz="2800" dirty="0">
                <a:solidFill>
                  <a:srgbClr val="996633"/>
                </a:solidFill>
                <a:latin typeface="Arial" charset="0"/>
              </a:rPr>
              <a:t>pa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latin typeface="Arial" charset="0"/>
              </a:rPr>
              <a:t>oom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folHlink"/>
                </a:solidFill>
                <a:latin typeface="Arial" charset="0"/>
              </a:rPr>
              <a:t>Vis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rgbClr val="FF33CC"/>
                </a:solidFill>
                <a:latin typeface="Arial" charset="0"/>
              </a:rPr>
              <a:t>verf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rgbClr val="33CC33"/>
                </a:solidFill>
                <a:latin typeface="Arial" charset="0"/>
              </a:rPr>
              <a:t>vraag</a:t>
            </a:r>
            <a:r>
              <a:rPr lang="en-US" sz="2800" dirty="0">
                <a:solidFill>
                  <a:srgbClr val="33CC33"/>
                </a:solidFill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9966"/>
                </a:solidFill>
                <a:latin typeface="Arial" charset="0"/>
              </a:rPr>
              <a:t>Dier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maan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>
                <a:solidFill>
                  <a:schemeClr val="folHlink"/>
                </a:solidFill>
                <a:latin typeface="Arial" charset="0"/>
              </a:rPr>
              <a:t>kop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9966"/>
                </a:solidFill>
                <a:latin typeface="Arial" charset="0"/>
              </a:rPr>
              <a:t>Vark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rgbClr val="33CC33"/>
                </a:solidFill>
                <a:latin typeface="Arial" charset="0"/>
              </a:rPr>
              <a:t>oog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rgbClr val="9933FF"/>
                </a:solidFill>
                <a:latin typeface="Arial" charset="0"/>
              </a:rPr>
              <a:t>gesig</a:t>
            </a:r>
            <a:endParaRPr lang="en-US" sz="2800" dirty="0">
              <a:solidFill>
                <a:srgbClr val="9933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folHlink"/>
                </a:solidFill>
                <a:latin typeface="Arial" charset="0"/>
              </a:rPr>
              <a:t>Ster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rgbClr val="FF33CC"/>
                </a:solidFill>
                <a:latin typeface="Arial" charset="0"/>
              </a:rPr>
              <a:t>stoof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rgbClr val="33CC33"/>
                </a:solidFill>
                <a:latin typeface="Arial" charset="0"/>
              </a:rPr>
              <a:t>ploeg</a:t>
            </a:r>
            <a:r>
              <a:rPr lang="en-US" sz="2800" dirty="0">
                <a:latin typeface="Arial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996633"/>
                </a:solidFill>
                <a:latin typeface="Arial" charset="0"/>
              </a:rPr>
              <a:t>Foto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>
                <a:solidFill>
                  <a:srgbClr val="FF33CC"/>
                </a:solidFill>
                <a:latin typeface="Arial" charset="0"/>
              </a:rPr>
              <a:t>gif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rgbClr val="33CC33"/>
                </a:solidFill>
                <a:latin typeface="Arial" charset="0"/>
              </a:rPr>
              <a:t>oorlog</a:t>
            </a:r>
            <a:endParaRPr lang="en-US" sz="2800" dirty="0">
              <a:solidFill>
                <a:srgbClr val="33CC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Arial" charset="0"/>
              </a:rPr>
              <a:t>Ouma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>
                <a:solidFill>
                  <a:srgbClr val="00FFFF"/>
                </a:solidFill>
                <a:latin typeface="Arial" charset="0"/>
              </a:rPr>
              <a:t>polisieman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>
                <a:solidFill>
                  <a:schemeClr val="tx2"/>
                </a:solidFill>
                <a:latin typeface="Arial" charset="0"/>
              </a:rPr>
              <a:t>muur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Boot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>
                <a:solidFill>
                  <a:schemeClr val="folHlink"/>
                </a:solidFill>
                <a:latin typeface="Arial" charset="0"/>
              </a:rPr>
              <a:t>lip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>
                <a:solidFill>
                  <a:srgbClr val="FF33CC"/>
                </a:solidFill>
                <a:latin typeface="Arial" charset="0"/>
              </a:rPr>
              <a:t>duif</a:t>
            </a:r>
            <a:endParaRPr lang="en-US" sz="2800" dirty="0">
              <a:solidFill>
                <a:srgbClr val="FF33C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Arial" charset="0"/>
              </a:rPr>
              <a:t>Onderwyser</a:t>
            </a:r>
            <a:r>
              <a:rPr lang="en-US" sz="2800" dirty="0">
                <a:latin typeface="Arial" charset="0"/>
              </a:rPr>
              <a:t>	</a:t>
            </a:r>
            <a:r>
              <a:rPr lang="en-US" sz="2800" dirty="0" err="1">
                <a:solidFill>
                  <a:srgbClr val="B2B2B2"/>
                </a:solidFill>
                <a:latin typeface="Arial" charset="0"/>
              </a:rPr>
              <a:t>besigheid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>
                <a:solidFill>
                  <a:srgbClr val="FF9966"/>
                </a:solidFill>
                <a:latin typeface="Arial" charset="0"/>
              </a:rPr>
              <a:t>dorp</a:t>
            </a:r>
            <a:endParaRPr lang="en-US" sz="2800" dirty="0">
              <a:solidFill>
                <a:srgbClr val="FF99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Arial" charset="0"/>
              </a:rPr>
              <a:t>Koning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>
                <a:latin typeface="Arial" charset="0"/>
              </a:rPr>
              <a:t>boompie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>
                <a:solidFill>
                  <a:srgbClr val="9933FF"/>
                </a:solidFill>
                <a:latin typeface="Arial" charset="0"/>
              </a:rPr>
              <a:t>berig</a:t>
            </a:r>
            <a:endParaRPr lang="en-US" sz="2800" dirty="0">
              <a:solidFill>
                <a:srgbClr val="9933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316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0"/>
            <a:ext cx="8839200" cy="775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Deurtjie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 smtClean="0">
                <a:latin typeface="Arial" charset="0"/>
              </a:rPr>
              <a:t>rekenaartjie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 smtClean="0">
                <a:latin typeface="Arial" charset="0"/>
              </a:rPr>
              <a:t>papiertjie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Motor	</a:t>
            </a:r>
            <a:r>
              <a:rPr lang="en-US" sz="2800" dirty="0" err="1" smtClean="0">
                <a:latin typeface="Arial" charset="0"/>
              </a:rPr>
              <a:t>tjie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 smtClean="0">
                <a:latin typeface="Arial" charset="0"/>
              </a:rPr>
              <a:t>muurtjie</a:t>
            </a:r>
            <a:r>
              <a:rPr lang="en-US" sz="2800" dirty="0" smtClean="0">
                <a:latin typeface="Arial" charset="0"/>
              </a:rPr>
              <a:t>			 </a:t>
            </a:r>
            <a:r>
              <a:rPr lang="en-US" sz="2800" dirty="0" err="1" smtClean="0">
                <a:latin typeface="Arial" charset="0"/>
              </a:rPr>
              <a:t>maantjie</a:t>
            </a:r>
            <a:endParaRPr lang="en-US" sz="28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Oumatjie</a:t>
            </a:r>
            <a:r>
              <a:rPr lang="en-US" sz="2800" dirty="0" smtClean="0">
                <a:latin typeface="Arial" charset="0"/>
              </a:rPr>
              <a:t> 		 </a:t>
            </a:r>
            <a:r>
              <a:rPr lang="en-US" sz="2800" dirty="0" err="1" smtClean="0">
                <a:latin typeface="Arial" charset="0"/>
              </a:rPr>
              <a:t>Onderwysertjie</a:t>
            </a:r>
            <a:r>
              <a:rPr lang="en-US" sz="2800" dirty="0" smtClean="0">
                <a:latin typeface="Arial" charset="0"/>
              </a:rPr>
              <a:t> 		 </a:t>
            </a:r>
            <a:r>
              <a:rPr lang="en-US" sz="2800" dirty="0" err="1" smtClean="0">
                <a:latin typeface="Arial" charset="0"/>
              </a:rPr>
              <a:t>Diertjie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	</a:t>
            </a:r>
            <a:endParaRPr lang="en-US" sz="28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Bootjie</a:t>
            </a:r>
            <a:r>
              <a:rPr lang="en-US" sz="2800" dirty="0" smtClean="0">
                <a:latin typeface="Arial" charset="0"/>
              </a:rPr>
              <a:t> 		</a:t>
            </a:r>
            <a:r>
              <a:rPr lang="en-US" sz="2800" dirty="0" err="1" smtClean="0">
                <a:latin typeface="Arial" charset="0"/>
              </a:rPr>
              <a:t>Oompie</a:t>
            </a:r>
            <a:r>
              <a:rPr lang="en-US" sz="2800" dirty="0" smtClean="0">
                <a:latin typeface="Arial" charset="0"/>
              </a:rPr>
              <a:t>		 	</a:t>
            </a:r>
            <a:r>
              <a:rPr lang="en-US" sz="2800" dirty="0" err="1" smtClean="0">
                <a:latin typeface="Arial" charset="0"/>
              </a:rPr>
              <a:t>boompie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verfie</a:t>
            </a:r>
            <a:r>
              <a:rPr lang="en-US" sz="2800" dirty="0">
                <a:latin typeface="Arial" charset="0"/>
              </a:rPr>
              <a:t>			</a:t>
            </a:r>
            <a:r>
              <a:rPr lang="en-US" sz="2800" dirty="0" err="1" smtClean="0">
                <a:latin typeface="Arial" charset="0"/>
              </a:rPr>
              <a:t>duifie</a:t>
            </a:r>
            <a:r>
              <a:rPr lang="en-US" sz="2800" dirty="0" smtClean="0">
                <a:latin typeface="Arial" charset="0"/>
              </a:rPr>
              <a:t>				</a:t>
            </a:r>
            <a:r>
              <a:rPr lang="en-US" sz="2800" dirty="0" err="1" smtClean="0">
                <a:latin typeface="Arial" charset="0"/>
              </a:rPr>
              <a:t>dorpie</a:t>
            </a:r>
            <a:r>
              <a:rPr lang="en-US" sz="2800" dirty="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Koppie</a:t>
            </a:r>
            <a:r>
              <a:rPr lang="en-US" sz="2800" dirty="0" smtClean="0">
                <a:latin typeface="Arial" charset="0"/>
              </a:rPr>
              <a:t>		 </a:t>
            </a:r>
            <a:r>
              <a:rPr lang="en-US" sz="2800" dirty="0" err="1" smtClean="0">
                <a:latin typeface="Arial" charset="0"/>
              </a:rPr>
              <a:t>giffie</a:t>
            </a:r>
            <a:r>
              <a:rPr lang="en-US" sz="2800" dirty="0" smtClean="0">
                <a:latin typeface="Arial" charset="0"/>
              </a:rPr>
              <a:t>				 </a:t>
            </a:r>
            <a:r>
              <a:rPr lang="en-US" sz="2800" dirty="0" err="1" smtClean="0">
                <a:latin typeface="Arial" charset="0"/>
              </a:rPr>
              <a:t>Vissie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Oorloggie</a:t>
            </a:r>
            <a:r>
              <a:rPr lang="en-US" sz="2800" dirty="0" smtClean="0">
                <a:latin typeface="Arial" charset="0"/>
              </a:rPr>
              <a:t>		 lippie			</a:t>
            </a:r>
            <a:r>
              <a:rPr lang="en-US" sz="2800" dirty="0" err="1" smtClean="0">
                <a:latin typeface="Arial" charset="0"/>
              </a:rPr>
              <a:t>Varkie</a:t>
            </a:r>
            <a:endParaRPr lang="en-US" sz="28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ogie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smtClean="0">
                <a:latin typeface="Arial" charset="0"/>
              </a:rPr>
              <a:t>	 </a:t>
            </a:r>
            <a:r>
              <a:rPr lang="en-US" sz="2800" dirty="0" err="1" smtClean="0">
                <a:latin typeface="Arial" charset="0"/>
              </a:rPr>
              <a:t>vragie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	</a:t>
            </a:r>
            <a:r>
              <a:rPr lang="en-US" sz="2800" dirty="0" smtClean="0">
                <a:latin typeface="Arial" charset="0"/>
              </a:rPr>
              <a:t>		</a:t>
            </a:r>
            <a:r>
              <a:rPr lang="en-US" sz="2800" dirty="0" err="1" smtClean="0">
                <a:latin typeface="Arial" charset="0"/>
              </a:rPr>
              <a:t>gesiggie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beriggie</a:t>
            </a:r>
            <a:r>
              <a:rPr lang="en-US" sz="2800" dirty="0" smtClean="0">
                <a:latin typeface="Arial" charset="0"/>
              </a:rPr>
              <a:t> 		</a:t>
            </a:r>
            <a:r>
              <a:rPr lang="en-US" sz="2800" dirty="0" err="1" smtClean="0">
                <a:latin typeface="Arial" charset="0"/>
              </a:rPr>
              <a:t>Sterretjie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smtClean="0">
                <a:latin typeface="Arial" charset="0"/>
              </a:rPr>
              <a:t>	</a:t>
            </a:r>
            <a:r>
              <a:rPr lang="en-US" sz="2800" dirty="0" err="1" smtClean="0">
                <a:latin typeface="Arial" charset="0"/>
              </a:rPr>
              <a:t>stofie</a:t>
            </a:r>
            <a:r>
              <a:rPr lang="en-US" sz="2800" dirty="0">
                <a:latin typeface="Arial" charset="0"/>
              </a:rPr>
              <a:t>	</a:t>
            </a:r>
            <a:endParaRPr lang="en-US" sz="28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charset="0"/>
              </a:rPr>
              <a:t>Ploegie</a:t>
            </a:r>
            <a:r>
              <a:rPr lang="en-US" sz="2800" dirty="0" smtClean="0">
                <a:latin typeface="Arial" charset="0"/>
              </a:rPr>
              <a:t>		</a:t>
            </a:r>
            <a:r>
              <a:rPr lang="en-US" sz="2800" dirty="0" err="1" smtClean="0">
                <a:latin typeface="Arial" charset="0"/>
              </a:rPr>
              <a:t>Foto’tjie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smtClean="0">
                <a:latin typeface="Arial" charset="0"/>
              </a:rPr>
              <a:t>	</a:t>
            </a:r>
            <a:r>
              <a:rPr lang="en-US" sz="2800" dirty="0" err="1" smtClean="0">
                <a:latin typeface="Arial" charset="0"/>
              </a:rPr>
              <a:t>pa’tjie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polisiemannetjie</a:t>
            </a:r>
            <a:r>
              <a:rPr lang="en-US" sz="2800" smtClean="0">
                <a:latin typeface="Arial" charset="0"/>
              </a:rPr>
              <a:t>	besigheidjie</a:t>
            </a:r>
            <a:r>
              <a:rPr lang="en-US" sz="2800" dirty="0">
                <a:latin typeface="Arial" charset="0"/>
              </a:rPr>
              <a:t>		</a:t>
            </a:r>
            <a:r>
              <a:rPr lang="en-US" sz="2800" dirty="0" err="1" smtClean="0">
                <a:latin typeface="Arial" charset="0"/>
              </a:rPr>
              <a:t>Koninkie</a:t>
            </a:r>
            <a:r>
              <a:rPr lang="en-US" sz="2800" dirty="0">
                <a:latin typeface="Arial" charset="0"/>
              </a:rPr>
              <a:t>				</a:t>
            </a:r>
            <a:r>
              <a:rPr lang="en-US" sz="2800" dirty="0" smtClean="0">
                <a:latin typeface="Arial" charset="0"/>
              </a:rPr>
              <a:t>	</a:t>
            </a:r>
            <a:endParaRPr lang="en-US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14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9471"/>
            <a:ext cx="83529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Reël</a:t>
            </a:r>
            <a:r>
              <a:rPr lang="en-US" sz="3200" dirty="0" smtClean="0">
                <a:solidFill>
                  <a:srgbClr val="FF0000"/>
                </a:solidFill>
              </a:rPr>
              <a:t> 1:</a:t>
            </a:r>
          </a:p>
          <a:p>
            <a:pPr algn="ctr"/>
            <a:endParaRPr lang="en-US" sz="3200" dirty="0" smtClean="0">
              <a:solidFill>
                <a:srgbClr val="92D050"/>
              </a:solidFill>
            </a:endParaRPr>
          </a:p>
          <a:p>
            <a:pPr algn="ctr"/>
            <a:endParaRPr lang="en-US" sz="3200" dirty="0"/>
          </a:p>
          <a:p>
            <a:r>
              <a:rPr lang="en-US" sz="3200" dirty="0" smtClean="0"/>
              <a:t>Om ‘n </a:t>
            </a:r>
            <a:r>
              <a:rPr lang="en-US" sz="3200" dirty="0" err="1" smtClean="0"/>
              <a:t>verkleinwoordjie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vorm</a:t>
            </a:r>
            <a:r>
              <a:rPr lang="en-US" sz="3200" dirty="0" smtClean="0"/>
              <a:t> </a:t>
            </a:r>
            <a:r>
              <a:rPr lang="en-US" sz="3200" dirty="0" err="1" smtClean="0"/>
              <a:t>moet</a:t>
            </a:r>
            <a:r>
              <a:rPr lang="en-US" sz="3200" dirty="0" smtClean="0"/>
              <a:t> </a:t>
            </a:r>
            <a:r>
              <a:rPr lang="en-US" sz="3200" dirty="0" err="1" smtClean="0"/>
              <a:t>ek</a:t>
            </a:r>
            <a:r>
              <a:rPr lang="en-US" sz="3200" dirty="0" smtClean="0"/>
              <a:t> </a:t>
            </a:r>
            <a:r>
              <a:rPr lang="en-US" sz="3200" dirty="0" err="1" smtClean="0"/>
              <a:t>altyd</a:t>
            </a:r>
            <a:r>
              <a:rPr lang="en-US" sz="3200" dirty="0" smtClean="0"/>
              <a:t> ‘n </a:t>
            </a:r>
            <a:r>
              <a:rPr lang="en-US" sz="3200" dirty="0" smtClean="0">
                <a:solidFill>
                  <a:srgbClr val="FF0000"/>
                </a:solidFill>
              </a:rPr>
              <a:t>–</a:t>
            </a:r>
            <a:r>
              <a:rPr lang="en-US" sz="3200" dirty="0" err="1" smtClean="0">
                <a:solidFill>
                  <a:srgbClr val="FF0000"/>
                </a:solidFill>
              </a:rPr>
              <a:t>ie</a:t>
            </a:r>
            <a:r>
              <a:rPr lang="en-US" sz="3200" dirty="0" smtClean="0">
                <a:solidFill>
                  <a:srgbClr val="FF0000"/>
                </a:solidFill>
              </a:rPr>
              <a:t>;  </a:t>
            </a:r>
            <a:r>
              <a:rPr lang="en-US" sz="3200" dirty="0" smtClean="0"/>
              <a:t>of     -</a:t>
            </a:r>
            <a:r>
              <a:rPr lang="en-US" sz="3200" dirty="0" err="1" smtClean="0">
                <a:solidFill>
                  <a:srgbClr val="FF0000"/>
                </a:solidFill>
              </a:rPr>
              <a:t>tjie</a:t>
            </a:r>
            <a:r>
              <a:rPr lang="en-US" sz="3200" dirty="0" smtClean="0">
                <a:solidFill>
                  <a:srgbClr val="FF0000"/>
                </a:solidFill>
              </a:rPr>
              <a:t>; 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 of</a:t>
            </a:r>
            <a:r>
              <a:rPr lang="en-US" sz="3200" dirty="0" smtClean="0">
                <a:solidFill>
                  <a:srgbClr val="92D050"/>
                </a:solidFill>
              </a:rPr>
              <a:t>	</a:t>
            </a:r>
            <a:r>
              <a:rPr lang="en-US" sz="3200" dirty="0" smtClean="0">
                <a:solidFill>
                  <a:srgbClr val="FF0000"/>
                </a:solidFill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</a:rPr>
              <a:t>jie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	of </a:t>
            </a:r>
            <a:r>
              <a:rPr lang="en-US" sz="3200" dirty="0" err="1" smtClean="0">
                <a:solidFill>
                  <a:srgbClr val="FF0000"/>
                </a:solidFill>
              </a:rPr>
              <a:t>kie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      of </a:t>
            </a:r>
            <a:r>
              <a:rPr lang="en-US" sz="3200" dirty="0" smtClean="0">
                <a:solidFill>
                  <a:srgbClr val="FF0000"/>
                </a:solidFill>
              </a:rPr>
              <a:t>pie</a:t>
            </a:r>
            <a:r>
              <a:rPr lang="en-US" sz="3200" dirty="0" smtClean="0"/>
              <a:t>  by die </a:t>
            </a:r>
            <a:r>
              <a:rPr lang="en-US" sz="3200" dirty="0" err="1" smtClean="0"/>
              <a:t>woord</a:t>
            </a:r>
            <a:r>
              <a:rPr lang="en-US" sz="3200" dirty="0" smtClean="0"/>
              <a:t> </a:t>
            </a:r>
            <a:r>
              <a:rPr lang="en-US" sz="3200" dirty="0" err="1" smtClean="0"/>
              <a:t>voeg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err="1" smtClean="0"/>
              <a:t>Bv</a:t>
            </a:r>
            <a:r>
              <a:rPr lang="en-US" sz="3200" dirty="0" smtClean="0"/>
              <a:t>. 	</a:t>
            </a:r>
            <a:r>
              <a:rPr lang="en-US" sz="3200" dirty="0" err="1" smtClean="0"/>
              <a:t>Blaar</a:t>
            </a:r>
            <a:r>
              <a:rPr lang="en-US" sz="3200" dirty="0" smtClean="0"/>
              <a:t>	- </a:t>
            </a:r>
            <a:r>
              <a:rPr lang="en-US" sz="3200" dirty="0" err="1" smtClean="0"/>
              <a:t>blaartjie</a:t>
            </a:r>
            <a:r>
              <a:rPr lang="en-US" sz="3200" dirty="0" smtClean="0"/>
              <a:t>      </a:t>
            </a:r>
          </a:p>
          <a:p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dirty="0" err="1" smtClean="0"/>
              <a:t>hond</a:t>
            </a:r>
            <a:r>
              <a:rPr lang="en-US" sz="3200" dirty="0" smtClean="0"/>
              <a:t>	- </a:t>
            </a:r>
            <a:r>
              <a:rPr lang="en-US" sz="3200" dirty="0" err="1" smtClean="0"/>
              <a:t>hondjie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dirty="0" err="1" smtClean="0"/>
              <a:t>oom</a:t>
            </a:r>
            <a:r>
              <a:rPr lang="en-US" sz="3200" dirty="0" smtClean="0"/>
              <a:t>	- </a:t>
            </a:r>
            <a:r>
              <a:rPr lang="en-US" sz="3200" dirty="0" err="1" smtClean="0"/>
              <a:t>oompie</a:t>
            </a:r>
            <a:endParaRPr lang="en-US" sz="3200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12287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>
                <a:solidFill>
                  <a:srgbClr val="7030A0"/>
                </a:solidFill>
              </a:rPr>
              <a:t>Reël</a:t>
            </a:r>
            <a:r>
              <a:rPr lang="en-ZA" dirty="0" smtClean="0">
                <a:solidFill>
                  <a:srgbClr val="7030A0"/>
                </a:solidFill>
              </a:rPr>
              <a:t> 2</a:t>
            </a:r>
            <a:endParaRPr lang="en-Z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Indien</a:t>
            </a:r>
            <a:r>
              <a:rPr lang="en-ZA" dirty="0" smtClean="0"/>
              <a:t> </a:t>
            </a:r>
            <a:r>
              <a:rPr lang="en-ZA" dirty="0" err="1" smtClean="0"/>
              <a:t>woord</a:t>
            </a:r>
            <a:r>
              <a:rPr lang="en-ZA" dirty="0" smtClean="0"/>
              <a:t> op </a:t>
            </a:r>
            <a:r>
              <a:rPr lang="en-ZA" b="1" dirty="0" smtClean="0">
                <a:solidFill>
                  <a:srgbClr val="7030A0"/>
                </a:solidFill>
              </a:rPr>
              <a:t>á, </a:t>
            </a:r>
            <a:r>
              <a:rPr lang="en-ZA" b="1" dirty="0" err="1" smtClean="0">
                <a:solidFill>
                  <a:srgbClr val="7030A0"/>
                </a:solidFill>
              </a:rPr>
              <a:t>i</a:t>
            </a:r>
            <a:r>
              <a:rPr lang="en-ZA" b="1" dirty="0" smtClean="0">
                <a:solidFill>
                  <a:srgbClr val="7030A0"/>
                </a:solidFill>
              </a:rPr>
              <a:t>, o</a:t>
            </a:r>
            <a:r>
              <a:rPr lang="en-ZA" dirty="0" smtClean="0"/>
              <a:t>, of </a:t>
            </a:r>
            <a:r>
              <a:rPr lang="en-ZA" b="1" dirty="0" smtClean="0">
                <a:solidFill>
                  <a:srgbClr val="7030A0"/>
                </a:solidFill>
              </a:rPr>
              <a:t>u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/>
              <a:t>eindig</a:t>
            </a:r>
            <a:r>
              <a:rPr lang="en-ZA" dirty="0" smtClean="0"/>
              <a:t> </a:t>
            </a:r>
            <a:r>
              <a:rPr lang="en-ZA" dirty="0" err="1" smtClean="0"/>
              <a:t>voeg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‘n </a:t>
            </a:r>
            <a:r>
              <a:rPr lang="en-ZA" b="1" dirty="0" smtClean="0">
                <a:solidFill>
                  <a:srgbClr val="7030A0"/>
                </a:solidFill>
              </a:rPr>
              <a:t>‘</a:t>
            </a:r>
            <a:r>
              <a:rPr lang="en-ZA" b="1" dirty="0" err="1" smtClean="0">
                <a:solidFill>
                  <a:srgbClr val="7030A0"/>
                </a:solidFill>
              </a:rPr>
              <a:t>tjie</a:t>
            </a:r>
            <a:r>
              <a:rPr lang="en-ZA" b="1" dirty="0" smtClean="0">
                <a:solidFill>
                  <a:srgbClr val="7030A0"/>
                </a:solidFill>
              </a:rPr>
              <a:t> </a:t>
            </a:r>
            <a:r>
              <a:rPr lang="en-ZA" dirty="0" smtClean="0"/>
              <a:t>by.</a:t>
            </a:r>
          </a:p>
          <a:p>
            <a:endParaRPr lang="en-ZA" dirty="0"/>
          </a:p>
          <a:p>
            <a:r>
              <a:rPr lang="en-ZA" dirty="0" err="1" smtClean="0"/>
              <a:t>Foto</a:t>
            </a:r>
            <a:r>
              <a:rPr lang="en-ZA" dirty="0" smtClean="0"/>
              <a:t> – </a:t>
            </a:r>
            <a:r>
              <a:rPr lang="en-ZA" dirty="0" err="1" smtClean="0"/>
              <a:t>fot</a:t>
            </a:r>
            <a:r>
              <a:rPr lang="en-ZA" dirty="0" err="1" smtClean="0">
                <a:solidFill>
                  <a:srgbClr val="7030A0"/>
                </a:solidFill>
              </a:rPr>
              <a:t>o’tjie</a:t>
            </a:r>
            <a:endParaRPr lang="en-ZA" dirty="0" smtClean="0">
              <a:solidFill>
                <a:srgbClr val="7030A0"/>
              </a:solidFill>
            </a:endParaRPr>
          </a:p>
          <a:p>
            <a:r>
              <a:rPr lang="en-ZA" dirty="0" smtClean="0"/>
              <a:t>Taxi – </a:t>
            </a:r>
            <a:r>
              <a:rPr lang="en-ZA" dirty="0" err="1" smtClean="0"/>
              <a:t>tax</a:t>
            </a:r>
            <a:r>
              <a:rPr lang="en-ZA" dirty="0" err="1" smtClean="0">
                <a:solidFill>
                  <a:srgbClr val="7030A0"/>
                </a:solidFill>
              </a:rPr>
              <a:t>i’tjie</a:t>
            </a:r>
            <a:endParaRPr lang="en-ZA" dirty="0" smtClean="0">
              <a:solidFill>
                <a:srgbClr val="7030A0"/>
              </a:solidFill>
            </a:endParaRPr>
          </a:p>
          <a:p>
            <a:r>
              <a:rPr lang="en-ZA" dirty="0" err="1" smtClean="0"/>
              <a:t>Impi</a:t>
            </a:r>
            <a:r>
              <a:rPr lang="en-ZA" dirty="0" smtClean="0"/>
              <a:t>- </a:t>
            </a:r>
            <a:r>
              <a:rPr lang="en-ZA" dirty="0" err="1" smtClean="0"/>
              <a:t>imp</a:t>
            </a:r>
            <a:r>
              <a:rPr lang="en-ZA" dirty="0" err="1" smtClean="0">
                <a:solidFill>
                  <a:srgbClr val="7030A0"/>
                </a:solidFill>
              </a:rPr>
              <a:t>i’tjie</a:t>
            </a:r>
            <a:endParaRPr lang="en-ZA" dirty="0" smtClean="0">
              <a:solidFill>
                <a:srgbClr val="7030A0"/>
              </a:solidFill>
            </a:endParaRPr>
          </a:p>
          <a:p>
            <a:r>
              <a:rPr lang="en-ZA" dirty="0" err="1" smtClean="0"/>
              <a:t>Balju</a:t>
            </a:r>
            <a:r>
              <a:rPr lang="en-ZA" dirty="0" smtClean="0"/>
              <a:t>- </a:t>
            </a:r>
            <a:r>
              <a:rPr lang="en-ZA" dirty="0" err="1" smtClean="0"/>
              <a:t>balj</a:t>
            </a:r>
            <a:r>
              <a:rPr lang="en-ZA" dirty="0" err="1" smtClean="0">
                <a:solidFill>
                  <a:srgbClr val="7030A0"/>
                </a:solidFill>
              </a:rPr>
              <a:t>u’tjie</a:t>
            </a:r>
            <a:endParaRPr lang="en-Z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>
                <a:solidFill>
                  <a:srgbClr val="00B050"/>
                </a:solidFill>
              </a:rPr>
              <a:t>Reël</a:t>
            </a:r>
            <a:r>
              <a:rPr lang="en-ZA" dirty="0" smtClean="0">
                <a:solidFill>
                  <a:srgbClr val="00B050"/>
                </a:solidFill>
              </a:rPr>
              <a:t> 3</a:t>
            </a:r>
            <a:endParaRPr lang="en-ZA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66" y="4257226"/>
            <a:ext cx="3659446" cy="262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6" y="1556792"/>
            <a:ext cx="8229600" cy="4525963"/>
          </a:xfrm>
        </p:spPr>
        <p:txBody>
          <a:bodyPr/>
          <a:lstStyle/>
          <a:p>
            <a:r>
              <a:rPr lang="en-ZA" dirty="0" err="1" smtClean="0"/>
              <a:t>Indien</a:t>
            </a:r>
            <a:r>
              <a:rPr lang="en-ZA" dirty="0" smtClean="0"/>
              <a:t> ‘n </a:t>
            </a:r>
            <a:r>
              <a:rPr lang="en-ZA" dirty="0" err="1" smtClean="0"/>
              <a:t>woord</a:t>
            </a:r>
            <a:r>
              <a:rPr lang="en-ZA" dirty="0" smtClean="0"/>
              <a:t> op ‘n </a:t>
            </a:r>
            <a:r>
              <a:rPr lang="en-ZA" b="1" dirty="0" smtClean="0"/>
              <a:t>m</a:t>
            </a:r>
            <a:r>
              <a:rPr lang="en-ZA" dirty="0" smtClean="0"/>
              <a:t> </a:t>
            </a:r>
            <a:r>
              <a:rPr lang="en-ZA" dirty="0" err="1" smtClean="0"/>
              <a:t>eindig</a:t>
            </a:r>
            <a:r>
              <a:rPr lang="en-ZA" dirty="0" smtClean="0"/>
              <a:t> en ‘n </a:t>
            </a:r>
            <a:r>
              <a:rPr lang="en-ZA" dirty="0" err="1" smtClean="0"/>
              <a:t>lang</a:t>
            </a:r>
            <a:r>
              <a:rPr lang="en-ZA" dirty="0" smtClean="0"/>
              <a:t> </a:t>
            </a:r>
            <a:r>
              <a:rPr lang="en-ZA" dirty="0" err="1" smtClean="0"/>
              <a:t>vokaal</a:t>
            </a:r>
            <a:r>
              <a:rPr lang="en-ZA" dirty="0" smtClean="0"/>
              <a:t> het of 2 </a:t>
            </a:r>
            <a:r>
              <a:rPr lang="en-ZA" dirty="0" err="1" smtClean="0"/>
              <a:t>konsonante</a:t>
            </a:r>
            <a:r>
              <a:rPr lang="en-ZA" dirty="0" smtClean="0"/>
              <a:t> of 2 </a:t>
            </a:r>
            <a:r>
              <a:rPr lang="en-ZA" dirty="0" err="1" smtClean="0"/>
              <a:t>lettergrepe</a:t>
            </a:r>
            <a:r>
              <a:rPr lang="en-ZA" dirty="0" smtClean="0"/>
              <a:t> </a:t>
            </a:r>
            <a:r>
              <a:rPr lang="en-ZA" dirty="0" err="1" smtClean="0"/>
              <a:t>voeg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–</a:t>
            </a:r>
            <a:r>
              <a:rPr lang="en-ZA" b="1" dirty="0" smtClean="0">
                <a:solidFill>
                  <a:srgbClr val="00B050"/>
                </a:solidFill>
              </a:rPr>
              <a:t>pie</a:t>
            </a:r>
            <a:r>
              <a:rPr lang="en-ZA" dirty="0" smtClean="0"/>
              <a:t> by.</a:t>
            </a:r>
          </a:p>
          <a:p>
            <a:r>
              <a:rPr lang="en-ZA" dirty="0" err="1" smtClean="0"/>
              <a:t>Bv</a:t>
            </a:r>
            <a:r>
              <a:rPr lang="en-ZA" dirty="0" smtClean="0"/>
              <a:t>.		   Arm – </a:t>
            </a:r>
            <a:r>
              <a:rPr lang="en-ZA" dirty="0" err="1" smtClean="0"/>
              <a:t>arm</a:t>
            </a:r>
            <a:r>
              <a:rPr lang="en-ZA" b="1" dirty="0" err="1" smtClean="0">
                <a:solidFill>
                  <a:srgbClr val="00B050"/>
                </a:solidFill>
              </a:rPr>
              <a:t>pie</a:t>
            </a:r>
            <a:r>
              <a:rPr lang="en-ZA" dirty="0" smtClean="0"/>
              <a:t> (2 </a:t>
            </a:r>
            <a:r>
              <a:rPr lang="en-ZA" dirty="0" err="1" smtClean="0"/>
              <a:t>konsonante</a:t>
            </a:r>
            <a:r>
              <a:rPr lang="en-ZA" dirty="0" smtClean="0"/>
              <a:t>)</a:t>
            </a:r>
          </a:p>
          <a:p>
            <a:pPr marL="1828800" lvl="4" indent="0">
              <a:buNone/>
            </a:pPr>
            <a:r>
              <a:rPr lang="en-ZA" sz="3200" dirty="0" smtClean="0"/>
              <a:t>   Boom – </a:t>
            </a:r>
            <a:r>
              <a:rPr lang="en-ZA" sz="3200" dirty="0" err="1" smtClean="0"/>
              <a:t>boom</a:t>
            </a:r>
            <a:r>
              <a:rPr lang="en-ZA" sz="3200" b="1" dirty="0" err="1" smtClean="0">
                <a:solidFill>
                  <a:srgbClr val="00B050"/>
                </a:solidFill>
              </a:rPr>
              <a:t>pie</a:t>
            </a:r>
            <a:r>
              <a:rPr lang="en-ZA" sz="3200" dirty="0" smtClean="0"/>
              <a:t> (</a:t>
            </a:r>
            <a:r>
              <a:rPr lang="en-ZA" sz="3200" dirty="0" err="1" smtClean="0"/>
              <a:t>lang</a:t>
            </a:r>
            <a:r>
              <a:rPr lang="en-ZA" sz="3200" dirty="0" smtClean="0"/>
              <a:t> </a:t>
            </a:r>
            <a:r>
              <a:rPr lang="en-ZA" sz="3200" dirty="0" err="1" smtClean="0"/>
              <a:t>vokaal</a:t>
            </a:r>
            <a:r>
              <a:rPr lang="en-ZA" sz="3200" dirty="0" smtClean="0"/>
              <a:t>)</a:t>
            </a:r>
          </a:p>
          <a:p>
            <a:pPr marL="1828800" lvl="4" indent="0">
              <a:buNone/>
            </a:pPr>
            <a:r>
              <a:rPr lang="en-ZA" sz="3200" dirty="0" smtClean="0"/>
              <a:t>   </a:t>
            </a:r>
            <a:r>
              <a:rPr lang="en-ZA" sz="3200" dirty="0" err="1" smtClean="0"/>
              <a:t>Besem</a:t>
            </a:r>
            <a:r>
              <a:rPr lang="en-ZA" sz="3200" dirty="0" smtClean="0"/>
              <a:t>- </a:t>
            </a:r>
            <a:r>
              <a:rPr lang="en-ZA" sz="3200" dirty="0" err="1" smtClean="0"/>
              <a:t>besem</a:t>
            </a:r>
            <a:r>
              <a:rPr lang="en-ZA" sz="3200" b="1" dirty="0" err="1" smtClean="0">
                <a:solidFill>
                  <a:srgbClr val="00B050"/>
                </a:solidFill>
              </a:rPr>
              <a:t>pie</a:t>
            </a:r>
            <a:r>
              <a:rPr lang="en-ZA" sz="3200" dirty="0" smtClean="0"/>
              <a:t> (2 </a:t>
            </a:r>
            <a:r>
              <a:rPr lang="en-ZA" sz="3200" dirty="0" err="1" smtClean="0"/>
              <a:t>lettergrepe</a:t>
            </a:r>
            <a:r>
              <a:rPr lang="en-ZA" sz="3200" dirty="0" smtClean="0"/>
              <a:t>)</a:t>
            </a:r>
          </a:p>
          <a:p>
            <a:pPr marL="1828800" lvl="4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07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>
                <a:solidFill>
                  <a:srgbClr val="0070C0"/>
                </a:solidFill>
              </a:rPr>
              <a:t>Reël</a:t>
            </a:r>
            <a:r>
              <a:rPr lang="en-ZA" dirty="0" smtClean="0">
                <a:solidFill>
                  <a:srgbClr val="0070C0"/>
                </a:solidFill>
              </a:rPr>
              <a:t> 4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Indien</a:t>
            </a:r>
            <a:r>
              <a:rPr lang="en-ZA" dirty="0" smtClean="0"/>
              <a:t> die </a:t>
            </a:r>
            <a:r>
              <a:rPr lang="en-ZA" dirty="0" err="1" smtClean="0"/>
              <a:t>woord</a:t>
            </a:r>
            <a:r>
              <a:rPr lang="en-ZA" dirty="0" smtClean="0"/>
              <a:t> op ‘n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d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smtClean="0"/>
              <a:t>of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t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err="1" smtClean="0"/>
              <a:t>eindig</a:t>
            </a:r>
            <a:r>
              <a:rPr lang="en-ZA" dirty="0" smtClean="0"/>
              <a:t> </a:t>
            </a:r>
            <a:r>
              <a:rPr lang="en-ZA" dirty="0" err="1" smtClean="0"/>
              <a:t>voeg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net </a:t>
            </a:r>
            <a:r>
              <a:rPr lang="en-ZA" dirty="0" smtClean="0">
                <a:solidFill>
                  <a:srgbClr val="0070C0"/>
                </a:solidFill>
              </a:rPr>
              <a:t>-</a:t>
            </a:r>
            <a:r>
              <a:rPr lang="en-ZA" b="1" dirty="0" err="1" smtClean="0">
                <a:solidFill>
                  <a:srgbClr val="0070C0"/>
                </a:solidFill>
              </a:rPr>
              <a:t>jie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smtClean="0"/>
              <a:t>by.</a:t>
            </a:r>
          </a:p>
          <a:p>
            <a:r>
              <a:rPr lang="en-ZA" dirty="0" err="1" smtClean="0"/>
              <a:t>Bv</a:t>
            </a:r>
            <a:r>
              <a:rPr lang="en-ZA" dirty="0" smtClean="0"/>
              <a:t>. Hoed – </a:t>
            </a:r>
            <a:r>
              <a:rPr lang="en-ZA" dirty="0" err="1" smtClean="0"/>
              <a:t>hoed</a:t>
            </a:r>
            <a:r>
              <a:rPr lang="en-ZA" b="1" dirty="0" err="1" smtClean="0">
                <a:solidFill>
                  <a:srgbClr val="0070C0"/>
                </a:solidFill>
              </a:rPr>
              <a:t>jie</a:t>
            </a:r>
            <a:endParaRPr lang="en-ZA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ZA" sz="3200" dirty="0" smtClean="0"/>
              <a:t>	</a:t>
            </a:r>
            <a:r>
              <a:rPr lang="en-ZA" sz="3200" dirty="0" err="1" smtClean="0"/>
              <a:t>skoot</a:t>
            </a:r>
            <a:r>
              <a:rPr lang="en-ZA" sz="3200" dirty="0" smtClean="0"/>
              <a:t> – </a:t>
            </a:r>
            <a:r>
              <a:rPr lang="en-ZA" sz="3200" dirty="0" err="1" smtClean="0"/>
              <a:t>skoot</a:t>
            </a:r>
            <a:r>
              <a:rPr lang="en-ZA" sz="3200" b="1" dirty="0" err="1" smtClean="0">
                <a:solidFill>
                  <a:srgbClr val="0070C0"/>
                </a:solidFill>
              </a:rPr>
              <a:t>jie</a:t>
            </a:r>
            <a:endParaRPr lang="en-ZA" sz="32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ZA" sz="3200" b="1" dirty="0" smtClean="0"/>
              <a:t>	</a:t>
            </a:r>
            <a:r>
              <a:rPr lang="en-ZA" sz="3200" dirty="0" smtClean="0"/>
              <a:t>Boot	- </a:t>
            </a:r>
            <a:r>
              <a:rPr lang="en-ZA" sz="3200" dirty="0" err="1" smtClean="0"/>
              <a:t>boot</a:t>
            </a:r>
            <a:r>
              <a:rPr lang="en-ZA" sz="3200" b="1" dirty="0" err="1" smtClean="0">
                <a:solidFill>
                  <a:srgbClr val="0070C0"/>
                </a:solidFill>
              </a:rPr>
              <a:t>jie</a:t>
            </a:r>
            <a:endParaRPr lang="en-ZA" sz="3200" b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Z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019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>
                <a:solidFill>
                  <a:srgbClr val="993366"/>
                </a:solidFill>
              </a:rPr>
              <a:t>Reël</a:t>
            </a:r>
            <a:r>
              <a:rPr lang="en-ZA" dirty="0" smtClean="0">
                <a:solidFill>
                  <a:srgbClr val="993366"/>
                </a:solidFill>
              </a:rPr>
              <a:t> 5</a:t>
            </a:r>
            <a:endParaRPr lang="en-ZA" dirty="0">
              <a:solidFill>
                <a:srgbClr val="99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Indien</a:t>
            </a:r>
            <a:r>
              <a:rPr lang="en-ZA" dirty="0" smtClean="0"/>
              <a:t> die </a:t>
            </a:r>
            <a:r>
              <a:rPr lang="en-ZA" dirty="0" err="1" smtClean="0"/>
              <a:t>woord</a:t>
            </a:r>
            <a:r>
              <a:rPr lang="en-ZA" dirty="0" smtClean="0"/>
              <a:t> op ‘n </a:t>
            </a:r>
            <a:r>
              <a:rPr lang="en-ZA" b="1" dirty="0" err="1" smtClean="0">
                <a:solidFill>
                  <a:srgbClr val="993366"/>
                </a:solidFill>
              </a:rPr>
              <a:t>k,p,f,g,s</a:t>
            </a:r>
            <a:r>
              <a:rPr lang="en-ZA" dirty="0" err="1" smtClean="0"/>
              <a:t>,eindig</a:t>
            </a:r>
            <a:r>
              <a:rPr lang="en-ZA" dirty="0" smtClean="0"/>
              <a:t> en ‘n </a:t>
            </a:r>
            <a:r>
              <a:rPr lang="en-ZA" b="1" dirty="0" err="1" smtClean="0">
                <a:solidFill>
                  <a:srgbClr val="993366"/>
                </a:solidFill>
              </a:rPr>
              <a:t>kort</a:t>
            </a:r>
            <a:r>
              <a:rPr lang="en-ZA" dirty="0" smtClean="0"/>
              <a:t> </a:t>
            </a:r>
            <a:r>
              <a:rPr lang="en-ZA" dirty="0" err="1" smtClean="0"/>
              <a:t>vokaal</a:t>
            </a:r>
            <a:r>
              <a:rPr lang="en-ZA" dirty="0" smtClean="0"/>
              <a:t> het </a:t>
            </a:r>
            <a:r>
              <a:rPr lang="en-ZA" dirty="0" err="1" smtClean="0"/>
              <a:t>verdubbel</a:t>
            </a:r>
            <a:r>
              <a:rPr lang="en-ZA" dirty="0" smtClean="0"/>
              <a:t> en die </a:t>
            </a:r>
            <a:r>
              <a:rPr lang="en-ZA" dirty="0" err="1" smtClean="0"/>
              <a:t>konsonant</a:t>
            </a:r>
            <a:r>
              <a:rPr lang="en-ZA" dirty="0" smtClean="0"/>
              <a:t> en </a:t>
            </a:r>
            <a:r>
              <a:rPr lang="en-ZA" dirty="0" err="1" smtClean="0"/>
              <a:t>voeg</a:t>
            </a:r>
            <a:r>
              <a:rPr lang="en-ZA" dirty="0" smtClean="0"/>
              <a:t> -</a:t>
            </a:r>
            <a:r>
              <a:rPr lang="en-ZA" b="1" dirty="0" err="1" smtClean="0">
                <a:solidFill>
                  <a:srgbClr val="993366"/>
                </a:solidFill>
              </a:rPr>
              <a:t>ie</a:t>
            </a:r>
            <a:r>
              <a:rPr lang="en-ZA" b="1" dirty="0" smtClean="0"/>
              <a:t> </a:t>
            </a:r>
            <a:r>
              <a:rPr lang="en-ZA" dirty="0" smtClean="0"/>
              <a:t>by.</a:t>
            </a:r>
          </a:p>
          <a:p>
            <a:r>
              <a:rPr lang="en-ZA" dirty="0" err="1" smtClean="0"/>
              <a:t>Bv</a:t>
            </a:r>
            <a:r>
              <a:rPr lang="en-ZA" dirty="0" smtClean="0"/>
              <a:t>.		Kop – </a:t>
            </a:r>
            <a:r>
              <a:rPr lang="en-ZA" dirty="0" err="1" smtClean="0"/>
              <a:t>koppie</a:t>
            </a:r>
            <a:endParaRPr lang="en-ZA" dirty="0" smtClean="0"/>
          </a:p>
          <a:p>
            <a:pPr marL="1828800" lvl="4" indent="0">
              <a:buNone/>
            </a:pPr>
            <a:r>
              <a:rPr lang="en-ZA" sz="3200" dirty="0" err="1" smtClean="0"/>
              <a:t>Bek</a:t>
            </a:r>
            <a:r>
              <a:rPr lang="en-ZA" sz="3200" dirty="0" smtClean="0"/>
              <a:t> – </a:t>
            </a:r>
            <a:r>
              <a:rPr lang="en-ZA" sz="3200" dirty="0" err="1" smtClean="0"/>
              <a:t>bekkie</a:t>
            </a:r>
            <a:endParaRPr lang="en-ZA" sz="3200" dirty="0" smtClean="0"/>
          </a:p>
          <a:p>
            <a:pPr marL="1828800" lvl="4" indent="0">
              <a:buNone/>
            </a:pPr>
            <a:r>
              <a:rPr lang="en-ZA" sz="3200" dirty="0" smtClean="0"/>
              <a:t>Rif – </a:t>
            </a:r>
            <a:r>
              <a:rPr lang="en-ZA" sz="3200" dirty="0" err="1" smtClean="0"/>
              <a:t>riffie</a:t>
            </a:r>
            <a:endParaRPr lang="en-ZA" sz="3200" dirty="0" smtClean="0"/>
          </a:p>
          <a:p>
            <a:pPr marL="1828800" lvl="4" indent="0">
              <a:buNone/>
            </a:pPr>
            <a:r>
              <a:rPr lang="en-ZA" sz="3200" dirty="0" err="1" smtClean="0"/>
              <a:t>Gesig</a:t>
            </a:r>
            <a:r>
              <a:rPr lang="en-ZA" sz="3200" dirty="0" smtClean="0"/>
              <a:t> – </a:t>
            </a:r>
            <a:r>
              <a:rPr lang="en-ZA" sz="3200" dirty="0" err="1" smtClean="0"/>
              <a:t>gesiggie</a:t>
            </a:r>
            <a:endParaRPr lang="en-ZA" sz="3200" dirty="0" smtClean="0"/>
          </a:p>
          <a:p>
            <a:pPr marL="1828800" lvl="4" indent="0">
              <a:buNone/>
            </a:pPr>
            <a:r>
              <a:rPr lang="en-ZA" sz="3200" dirty="0" smtClean="0"/>
              <a:t>Vis - </a:t>
            </a:r>
            <a:r>
              <a:rPr lang="en-ZA" sz="3200" dirty="0" err="1" smtClean="0"/>
              <a:t>vissie</a:t>
            </a:r>
            <a:endParaRPr lang="en-ZA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491880" cy="27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>
                <a:solidFill>
                  <a:srgbClr val="FFC000"/>
                </a:solidFill>
              </a:rPr>
              <a:t>Reël</a:t>
            </a:r>
            <a:r>
              <a:rPr lang="en-ZA" dirty="0" smtClean="0">
                <a:solidFill>
                  <a:srgbClr val="FFC000"/>
                </a:solidFill>
              </a:rPr>
              <a:t> 6</a:t>
            </a:r>
            <a:endParaRPr lang="en-Z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Indien</a:t>
            </a:r>
            <a:r>
              <a:rPr lang="en-ZA" dirty="0"/>
              <a:t> die </a:t>
            </a:r>
            <a:r>
              <a:rPr lang="en-ZA" dirty="0" err="1"/>
              <a:t>woord</a:t>
            </a:r>
            <a:r>
              <a:rPr lang="en-ZA" dirty="0"/>
              <a:t> op ‘n </a:t>
            </a:r>
            <a:r>
              <a:rPr lang="en-ZA" b="1" dirty="0" err="1">
                <a:solidFill>
                  <a:srgbClr val="FFC000"/>
                </a:solidFill>
              </a:rPr>
              <a:t>k,p,f,g,s</a:t>
            </a:r>
            <a:r>
              <a:rPr lang="en-ZA" dirty="0" err="1"/>
              <a:t>,eindig</a:t>
            </a:r>
            <a:r>
              <a:rPr lang="en-ZA" dirty="0"/>
              <a:t> en ‘n </a:t>
            </a:r>
            <a:r>
              <a:rPr lang="en-ZA" b="1" dirty="0" err="1" smtClean="0">
                <a:solidFill>
                  <a:srgbClr val="FFC000"/>
                </a:solidFill>
              </a:rPr>
              <a:t>lang</a:t>
            </a:r>
            <a:r>
              <a:rPr lang="en-ZA" dirty="0" smtClean="0"/>
              <a:t> </a:t>
            </a:r>
            <a:r>
              <a:rPr lang="en-ZA" dirty="0" err="1" smtClean="0"/>
              <a:t>vokaal</a:t>
            </a:r>
            <a:r>
              <a:rPr lang="en-ZA" dirty="0" smtClean="0"/>
              <a:t>(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dieselfde</a:t>
            </a:r>
            <a:r>
              <a:rPr lang="en-ZA" dirty="0" smtClean="0"/>
              <a:t> is)  </a:t>
            </a:r>
            <a:r>
              <a:rPr lang="en-ZA" dirty="0"/>
              <a:t>het </a:t>
            </a:r>
            <a:r>
              <a:rPr lang="en-ZA" dirty="0" err="1" smtClean="0"/>
              <a:t>verloor</a:t>
            </a:r>
            <a:r>
              <a:rPr lang="en-ZA" dirty="0" smtClean="0"/>
              <a:t> </a:t>
            </a:r>
            <a:r>
              <a:rPr lang="en-ZA" dirty="0" err="1" smtClean="0"/>
              <a:t>ek</a:t>
            </a:r>
            <a:r>
              <a:rPr lang="en-ZA" dirty="0" smtClean="0"/>
              <a:t> die  </a:t>
            </a:r>
            <a:r>
              <a:rPr lang="en-ZA" dirty="0" err="1" smtClean="0"/>
              <a:t>een</a:t>
            </a:r>
            <a:r>
              <a:rPr lang="en-ZA" dirty="0" smtClean="0"/>
              <a:t> </a:t>
            </a:r>
            <a:r>
              <a:rPr lang="en-ZA" dirty="0" err="1" smtClean="0"/>
              <a:t>vokaal</a:t>
            </a:r>
            <a:r>
              <a:rPr lang="en-ZA" dirty="0" smtClean="0"/>
              <a:t> en </a:t>
            </a:r>
            <a:r>
              <a:rPr lang="en-ZA" dirty="0" err="1"/>
              <a:t>voeg</a:t>
            </a:r>
            <a:r>
              <a:rPr lang="en-ZA" b="1" dirty="0"/>
              <a:t> </a:t>
            </a:r>
            <a:r>
              <a:rPr lang="en-ZA" b="1" dirty="0" err="1">
                <a:solidFill>
                  <a:srgbClr val="FFC000"/>
                </a:solidFill>
              </a:rPr>
              <a:t>ie</a:t>
            </a:r>
            <a:r>
              <a:rPr lang="en-ZA" b="1" dirty="0">
                <a:solidFill>
                  <a:srgbClr val="FFC000"/>
                </a:solidFill>
              </a:rPr>
              <a:t> </a:t>
            </a:r>
            <a:r>
              <a:rPr lang="en-ZA" dirty="0"/>
              <a:t>by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Bv</a:t>
            </a:r>
            <a:r>
              <a:rPr lang="en-ZA" dirty="0" smtClean="0"/>
              <a:t>. </a:t>
            </a:r>
            <a:r>
              <a:rPr lang="en-ZA" dirty="0" err="1" smtClean="0"/>
              <a:t>stoof</a:t>
            </a:r>
            <a:r>
              <a:rPr lang="en-ZA" dirty="0" smtClean="0"/>
              <a:t> – </a:t>
            </a:r>
            <a:r>
              <a:rPr lang="en-ZA" dirty="0" err="1" smtClean="0"/>
              <a:t>stofie</a:t>
            </a:r>
            <a:endParaRPr lang="en-ZA" dirty="0" smtClean="0"/>
          </a:p>
          <a:p>
            <a:pPr marL="457200" lvl="1" indent="0">
              <a:buNone/>
            </a:pPr>
            <a:r>
              <a:rPr lang="en-ZA" sz="3200" dirty="0"/>
              <a:t>	</a:t>
            </a:r>
            <a:r>
              <a:rPr lang="en-ZA" sz="3200" dirty="0" err="1" smtClean="0"/>
              <a:t>oog</a:t>
            </a:r>
            <a:r>
              <a:rPr lang="en-ZA" sz="3200" dirty="0" smtClean="0"/>
              <a:t>- </a:t>
            </a:r>
            <a:r>
              <a:rPr lang="en-ZA" sz="3200" dirty="0" err="1" smtClean="0"/>
              <a:t>ogie</a:t>
            </a:r>
            <a:endParaRPr lang="en-ZA" sz="3200" dirty="0" smtClean="0"/>
          </a:p>
          <a:p>
            <a:pPr marL="457200" lvl="1" indent="0">
              <a:buNone/>
            </a:pPr>
            <a:r>
              <a:rPr lang="en-ZA" sz="3200" dirty="0"/>
              <a:t>	</a:t>
            </a:r>
            <a:r>
              <a:rPr lang="en-ZA" sz="3200" dirty="0" err="1" smtClean="0"/>
              <a:t>knoop</a:t>
            </a:r>
            <a:r>
              <a:rPr lang="en-ZA" sz="3200" dirty="0" smtClean="0"/>
              <a:t>- </a:t>
            </a:r>
            <a:r>
              <a:rPr lang="en-ZA" sz="3200" dirty="0" err="1" smtClean="0"/>
              <a:t>knopie</a:t>
            </a:r>
            <a:endParaRPr lang="en-ZA" sz="3200" dirty="0" smtClean="0"/>
          </a:p>
          <a:p>
            <a:pPr marL="457200" lvl="1" indent="0">
              <a:buNone/>
            </a:pPr>
            <a:r>
              <a:rPr lang="en-ZA" sz="3200" dirty="0"/>
              <a:t>	</a:t>
            </a:r>
            <a:r>
              <a:rPr lang="en-ZA" sz="3200" dirty="0" smtClean="0"/>
              <a:t>rook- </a:t>
            </a:r>
            <a:r>
              <a:rPr lang="en-ZA" sz="3200" dirty="0" err="1" smtClean="0"/>
              <a:t>rokie</a:t>
            </a:r>
            <a:endParaRPr lang="en-ZA" sz="3200" dirty="0" smtClean="0"/>
          </a:p>
          <a:p>
            <a:pPr marL="457200" lvl="1" indent="0">
              <a:buNone/>
            </a:pPr>
            <a:r>
              <a:rPr lang="en-ZA" sz="3200" dirty="0"/>
              <a:t>	</a:t>
            </a:r>
            <a:r>
              <a:rPr lang="en-ZA" sz="3200" dirty="0" err="1" smtClean="0"/>
              <a:t>roos</a:t>
            </a:r>
            <a:r>
              <a:rPr lang="en-ZA" sz="3200" dirty="0" smtClean="0"/>
              <a:t>- </a:t>
            </a:r>
            <a:r>
              <a:rPr lang="en-ZA" sz="3200" dirty="0" err="1" smtClean="0"/>
              <a:t>rosie</a:t>
            </a:r>
            <a:endParaRPr lang="en-ZA" sz="3200" dirty="0" smtClean="0"/>
          </a:p>
          <a:p>
            <a:pPr marL="457200" lvl="1" indent="0">
              <a:buNone/>
            </a:pPr>
            <a:endParaRPr lang="en-ZA" sz="3200" dirty="0"/>
          </a:p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1"/>
            <a:ext cx="3108562" cy="32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289</Words>
  <Application>Microsoft Office PowerPoint</Application>
  <PresentationFormat>On-screen Show (4:3)</PresentationFormat>
  <Paragraphs>93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VERKLEINWOORDE</vt:lpstr>
      <vt:lpstr>PowerPoint Presentation</vt:lpstr>
      <vt:lpstr>PowerPoint Presentation</vt:lpstr>
      <vt:lpstr>PowerPoint Presentation</vt:lpstr>
      <vt:lpstr>Reël 2</vt:lpstr>
      <vt:lpstr>Reël 3</vt:lpstr>
      <vt:lpstr>Reël 4</vt:lpstr>
      <vt:lpstr>Reël 5</vt:lpstr>
      <vt:lpstr>Reël 6</vt:lpstr>
      <vt:lpstr>Reël 7</vt:lpstr>
      <vt:lpstr>Reël 8</vt:lpstr>
      <vt:lpstr>Reël 9</vt:lpstr>
      <vt:lpstr>Uitsonderings</vt:lpstr>
      <vt:lpstr>Done by: Ettie Cronjé   Prentjies: GOOGLE Images </vt:lpstr>
    </vt:vector>
  </TitlesOfParts>
  <Company>Camps Bay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VERKLEINWOORDE</dc:title>
  <dc:creator>Teacher</dc:creator>
  <cp:lastModifiedBy>Ettie Cronje</cp:lastModifiedBy>
  <cp:revision>18</cp:revision>
  <dcterms:created xsi:type="dcterms:W3CDTF">2013-02-18T09:55:12Z</dcterms:created>
  <dcterms:modified xsi:type="dcterms:W3CDTF">2014-05-07T08:01:02Z</dcterms:modified>
</cp:coreProperties>
</file>